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Play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GySszD6PEEDq56ASw40I2xA0J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EAA62A2-CA33-489E-92A4-2BDFB2983EE8}">
  <a:tblStyle styleId="{5EAA62A2-CA33-489E-92A4-2BDFB2983EE8}" styleName="Table_0">
    <a:wholeTbl>
      <a:tcTxStyle b="off" i="off">
        <a:font>
          <a:latin typeface="Aptos"/>
          <a:ea typeface="Aptos"/>
          <a:cs typeface="Aptos"/>
        </a:font>
        <a:schemeClr val="lt1"/>
      </a:tcTxStyle>
      <a:tcStyle>
        <a:tcBdr>
          <a:left>
            <a:ln cap="flat" cmpd="sng" w="9525">
              <a:solidFill>
                <a:srgbClr val="BAC4CC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BAC4CC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BAC4CC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BAC4CC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lt1">
              <a:alpha val="20000"/>
            </a:schemeClr>
          </a:solidFill>
        </a:fill>
      </a:tcStyle>
    </a:band1H>
    <a:band2H>
      <a:tcTxStyle b="off" i="off"/>
    </a:band2H>
    <a:band1V>
      <a:tcTxStyle b="off" i="off"/>
      <a:tcStyle>
        <a:fill>
          <a:solidFill>
            <a:schemeClr val="lt1">
              <a:alpha val="20000"/>
            </a:schemeClr>
          </a:solidFill>
        </a:fill>
      </a:tcStyle>
    </a:band1V>
    <a:band2V>
      <a:tcTxStyle b="off" i="off"/>
    </a:band2V>
    <a:lastCol>
      <a:tcTxStyle b="on" i="off"/>
      <a:tcStyle>
        <a:tcBdr>
          <a:left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</a:tcBdr>
      </a:tcStyle>
    </a:lastCol>
    <a:firstCol>
      <a:tcTxStyle b="on" i="off"/>
      <a:tcStyle>
        <a:tcBdr>
          <a:right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firstCol>
    <a:lastRow>
      <a:tcTxStyle b="on" i="off"/>
      <a:tcStyle>
        <a:tcBdr>
          <a:top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seCell>
    <a:swCell>
      <a:tcTxStyle b="off" i="off"/>
      <a:tcStyle>
        <a:tcBdr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swCell>
    <a:firstRow>
      <a:tcTxStyle b="on" i="off"/>
      <a:tcStyle>
        <a:tcBdr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neCell>
    <a:nwCell>
      <a:tcTxStyle b="off" i="off"/>
    </a:nwCell>
  </a:tblStyle>
  <a:tblStyle styleId="{ACF7273F-A480-4317-AA17-7552DE53A0F2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-bold.fntdata"/><Relationship Id="rId23" Type="http://schemas.openxmlformats.org/officeDocument/2006/relationships/font" Target="fonts/Play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994d63a291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994d63a291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994d63a291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" name="Google Shape;37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4" name="Google Shape;4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2734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152" y="320246"/>
            <a:ext cx="6217507" cy="62175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ctrTitle"/>
          </p:nvPr>
        </p:nvSpPr>
        <p:spPr>
          <a:xfrm>
            <a:off x="6359611" y="320246"/>
            <a:ext cx="5832389" cy="3968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sz="4400">
                <a:solidFill>
                  <a:schemeClr val="lt1"/>
                </a:solidFill>
              </a:rPr>
              <a:t>Ross Valley </a:t>
            </a:r>
            <a:br>
              <a:rPr lang="en-US" sz="4400">
                <a:solidFill>
                  <a:schemeClr val="lt1"/>
                </a:solidFill>
              </a:rPr>
            </a:br>
            <a:r>
              <a:rPr lang="en-US" sz="4400">
                <a:solidFill>
                  <a:schemeClr val="lt1"/>
                </a:solidFill>
              </a:rPr>
              <a:t>Fire Department</a:t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7269480" y="2395728"/>
            <a:ext cx="4361688" cy="1380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Defensible Space/ Vegetation Management in the Ross Valley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7269480" y="5157011"/>
            <a:ext cx="4361700" cy="1380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Presented by: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Nicole Marcucci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Wildfire Preparedness Coordinator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p10"/>
          <p:cNvGraphicFramePr/>
          <p:nvPr/>
        </p:nvGraphicFramePr>
        <p:xfrm>
          <a:off x="1896488" y="197795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{ACF7273F-A480-4317-AA17-7552DE53A0F2}</a:tableStyleId>
              </a:tblPr>
              <a:tblGrid>
                <a:gridCol w="4199500"/>
                <a:gridCol w="4199500"/>
              </a:tblGrid>
              <a:tr h="402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Hazard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Recorded Issues/Violations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Vegetation in Zone 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Ladder Fuels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Limbs Overhang Structure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173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Growth Near Roadway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88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Requires Limbing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81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Doormats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125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Patio Furniture Cushions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Mulch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Leaf or Needle Litter on Ground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91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Rosemary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6" name="Google Shape;186;p10"/>
          <p:cNvSpPr/>
          <p:nvPr/>
        </p:nvSpPr>
        <p:spPr>
          <a:xfrm>
            <a:off x="3124200" y="23812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0"/>
          <p:cNvSpPr txBox="1"/>
          <p:nvPr>
            <p:ph type="title"/>
          </p:nvPr>
        </p:nvSpPr>
        <p:spPr>
          <a:xfrm>
            <a:off x="0" y="1972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10 Most Common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Defensible Space Items </a:t>
            </a:r>
            <a:endParaRPr/>
          </a:p>
        </p:txBody>
      </p:sp>
      <p:pic>
        <p:nvPicPr>
          <p:cNvPr descr="A blue and gold emblem with a flag and mountains&#10;&#10;AI-generated content may be incorrect." id="188" name="Google Shape;1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72076" y="140985"/>
            <a:ext cx="1375298" cy="1375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ircle with white text and a mountain and fire&#10;&#10;AI-generated content may be incorrect." id="189" name="Google Shape;1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0007" y="464613"/>
            <a:ext cx="1232436" cy="123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490"/>
                </a:srgbClr>
              </a:gs>
              <a:gs pos="100000">
                <a:srgbClr val="156082">
                  <a:alpha val="45490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235"/>
                </a:srgbClr>
              </a:gs>
              <a:gs pos="2000">
                <a:srgbClr val="156082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35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588"/>
                </a:srgbClr>
              </a:gs>
              <a:gs pos="100000">
                <a:srgbClr val="43AFE2">
                  <a:alpha val="10588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 txBox="1"/>
          <p:nvPr>
            <p:ph type="title"/>
          </p:nvPr>
        </p:nvSpPr>
        <p:spPr>
          <a:xfrm>
            <a:off x="418225" y="2761793"/>
            <a:ext cx="32013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en-US" sz="4000">
                <a:solidFill>
                  <a:srgbClr val="FFFFFF"/>
                </a:solidFill>
              </a:rPr>
              <a:t>Sleepy Hollow Fire Protection District </a:t>
            </a:r>
            <a:endParaRPr/>
          </a:p>
        </p:txBody>
      </p:sp>
      <p:pic>
        <p:nvPicPr>
          <p:cNvPr descr="A red sign with gold text&#10;&#10;AI-generated content may be incorrect." id="202" name="Google Shape;2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08" y="511383"/>
            <a:ext cx="3581400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1"/>
          <p:cNvSpPr txBox="1"/>
          <p:nvPr/>
        </p:nvSpPr>
        <p:spPr>
          <a:xfrm>
            <a:off x="4545663" y="275350"/>
            <a:ext cx="7138500" cy="646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Sleepy Hollow is on a bi-annual inspection rotation. They did not receive any inspections this year but will receive them next year.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4266034" y="1141624"/>
            <a:ext cx="7697758" cy="54476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Inspection Schedule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inspections conducted this year — district resources were focused on the Direct Assistance Program targeting Zone 0 vegetation removal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entire district will be inspected next 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Assistance Program Overview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in 2022 by the Sleepy Hollow Fire Protection District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Provides free hazardous vegetation removal and disposal using a local, licensed contractor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Initially focused on removing hazardous species such as: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Bamboo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Juniper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Italian cypress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Dead trees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 impact since inception: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100 residents have received assistance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 Program Focus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Shifted focus to Zone 0 vegetation removal and vent screening upgrades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Added support for additional preparedness improvements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525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 a dozen homes assisted this year in preparing for wildfire resilience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2"/>
          <p:cNvSpPr/>
          <p:nvPr/>
        </p:nvSpPr>
        <p:spPr>
          <a:xfrm flipH="1" rot="5400000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2"/>
          <p:cNvSpPr/>
          <p:nvPr/>
        </p:nvSpPr>
        <p:spPr>
          <a:xfrm flipH="1" rot="5400000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2"/>
          <p:cNvSpPr/>
          <p:nvPr/>
        </p:nvSpPr>
        <p:spPr>
          <a:xfrm flipH="1" rot="5400000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156082">
                  <a:alpha val="28235"/>
                </a:srgbClr>
              </a:gs>
              <a:gs pos="2000">
                <a:srgbClr val="156082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2"/>
          <p:cNvSpPr/>
          <p:nvPr/>
        </p:nvSpPr>
        <p:spPr>
          <a:xfrm flipH="1" rot="5400000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10588"/>
                </a:srgbClr>
              </a:gs>
              <a:gs pos="100000">
                <a:srgbClr val="156082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2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156082">
                  <a:alpha val="0"/>
                </a:srgbClr>
              </a:gs>
              <a:gs pos="39000">
                <a:srgbClr val="156082">
                  <a:alpha val="0"/>
                </a:srgbClr>
              </a:gs>
              <a:gs pos="100000">
                <a:srgbClr val="43AFE2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 txBox="1"/>
          <p:nvPr>
            <p:ph type="title"/>
          </p:nvPr>
        </p:nvSpPr>
        <p:spPr>
          <a:xfrm>
            <a:off x="175493" y="1489500"/>
            <a:ext cx="5056500" cy="3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</a:rPr>
              <a:t>Wildfire Preparedness Projects</a:t>
            </a:r>
            <a:endParaRPr/>
          </a:p>
        </p:txBody>
      </p:sp>
      <p:sp>
        <p:nvSpPr>
          <p:cNvPr id="216" name="Google Shape;216;p12"/>
          <p:cNvSpPr txBox="1"/>
          <p:nvPr>
            <p:ph idx="1" type="body"/>
          </p:nvPr>
        </p:nvSpPr>
        <p:spPr>
          <a:xfrm>
            <a:off x="6392912" y="655975"/>
            <a:ext cx="4862447" cy="5546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Evacuation/Roadside Clearance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Voluntary Abatement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Larger Fuel Modification Projects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A blue and gold emblem with a flag and mountains&#10;&#10;AI-generated content may be incorrect." id="217" name="Google Shape;2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27" y="291820"/>
            <a:ext cx="2420613" cy="2420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 txBox="1"/>
          <p:nvPr>
            <p:ph type="title"/>
          </p:nvPr>
        </p:nvSpPr>
        <p:spPr>
          <a:xfrm>
            <a:off x="611985" y="502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600"/>
              <a:t>Tools to decide 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600"/>
              <a:t>prioritization/location of projects</a:t>
            </a:r>
            <a:endParaRPr sz="3600"/>
          </a:p>
        </p:txBody>
      </p:sp>
      <p:sp>
        <p:nvSpPr>
          <p:cNvPr id="223" name="Google Shape;223;p13"/>
          <p:cNvSpPr txBox="1"/>
          <p:nvPr>
            <p:ph idx="1" type="body"/>
          </p:nvPr>
        </p:nvSpPr>
        <p:spPr>
          <a:xfrm>
            <a:off x="572300" y="2185176"/>
            <a:ext cx="3620400" cy="40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Wildfire Resilient Roads Maps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Genasys (formerly known as Zonehaven)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Fire Aside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GIS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Local Hazard Mitigation Plan</a:t>
            </a:r>
            <a:endParaRPr sz="18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Field Observations</a:t>
            </a:r>
            <a:endParaRPr sz="1400"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Intra-Agency Relationships</a:t>
            </a:r>
            <a:endParaRPr sz="1800"/>
          </a:p>
        </p:txBody>
      </p:sp>
      <p:pic>
        <p:nvPicPr>
          <p:cNvPr id="224" name="Google Shape;224;p13" title="Screenshot 2025-11-12 at 07.39.1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3450" y="1207988"/>
            <a:ext cx="6556626" cy="549637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/>
        </p:nvSpPr>
        <p:spPr>
          <a:xfrm>
            <a:off x="5003450" y="6161900"/>
            <a:ext cx="50790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Wildfire Resilient Road Maps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4"/>
          <p:cNvSpPr txBox="1"/>
          <p:nvPr>
            <p:ph type="title"/>
          </p:nvPr>
        </p:nvSpPr>
        <p:spPr>
          <a:xfrm>
            <a:off x="6269366" y="194553"/>
            <a:ext cx="4414848" cy="17162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 sz="4800"/>
              <a:t>Evacuation Road Clearance</a:t>
            </a: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0" y="0"/>
            <a:ext cx="577991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road with a sign on it&#10;&#10;AI-generated content may be incorrect." id="233" name="Google Shape;233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" l="0" r="10098" t="0"/>
          <a:stretch/>
        </p:blipFill>
        <p:spPr>
          <a:xfrm rot="5400000">
            <a:off x="-239536" y="818188"/>
            <a:ext cx="6258983" cy="52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4"/>
          <p:cNvSpPr txBox="1"/>
          <p:nvPr>
            <p:ph idx="2" type="body"/>
          </p:nvPr>
        </p:nvSpPr>
        <p:spPr>
          <a:xfrm>
            <a:off x="6342261" y="2016868"/>
            <a:ext cx="4964758" cy="4332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500"/>
              <a:t>Improve safety and accessibility through evacuation clearance of public roads.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500"/>
              <a:t>Benefits: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Increases safety during evacuations.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Improves visibility for daily traffic.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Potentially decreases emergency response times.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500"/>
              <a:t>Scope of Work: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Clear vegetation 10 feet from the edge of the paved road.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Remove 15 feet of overhanging vegetation.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500"/>
              <a:t>Resident Communication: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Residents are notified by U.S. Mail before work begins.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Invitation for residents to engage with the department and participate.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5500"/>
              <a:t>Additional Outcomes: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Allows access to overgrown drainages and areas beyond the 10-foot clearance zone.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5500"/>
              <a:t>Enhances road resilience and reduces fuel load for fire prevention.</a:t>
            </a:r>
            <a:endParaRPr/>
          </a:p>
          <a:p>
            <a:pPr indent="-1968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235" name="Google Shape;235;p14"/>
          <p:cNvCxnSpPr/>
          <p:nvPr/>
        </p:nvCxnSpPr>
        <p:spPr>
          <a:xfrm>
            <a:off x="11586162" y="3619272"/>
            <a:ext cx="0" cy="3238728"/>
          </a:xfrm>
          <a:prstGeom prst="straightConnector1">
            <a:avLst/>
          </a:prstGeom>
          <a:noFill/>
          <a:ln cap="sq" cmpd="sng" w="25400">
            <a:solidFill>
              <a:schemeClr val="accent1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/>
          <p:nvPr>
            <p:ph type="title"/>
          </p:nvPr>
        </p:nvSpPr>
        <p:spPr>
          <a:xfrm>
            <a:off x="902762" y="-124019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US"/>
              <a:t>Voluntary Abatement</a:t>
            </a:r>
            <a:endParaRPr/>
          </a:p>
        </p:txBody>
      </p:sp>
      <p:sp>
        <p:nvSpPr>
          <p:cNvPr id="241" name="Google Shape;241;p15"/>
          <p:cNvSpPr txBox="1"/>
          <p:nvPr>
            <p:ph idx="2" type="body"/>
          </p:nvPr>
        </p:nvSpPr>
        <p:spPr>
          <a:xfrm>
            <a:off x="3647927" y="1734097"/>
            <a:ext cx="48378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i="0" lang="en-US" sz="1400" u="none" cap="none" strike="noStrike">
                <a:solidFill>
                  <a:schemeClr val="dk1"/>
                </a:solidFill>
              </a:rPr>
              <a:t>Voluntary abatement is an optional program for residents to help reduce fuel loads on private properties.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0" sz="140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</a:rPr>
              <a:t>Goals &amp; Benefits:</a:t>
            </a:r>
            <a:endParaRPr b="0" i="0" sz="1400" u="none" cap="none" strike="noStrike">
              <a:solidFill>
                <a:schemeClr val="dk1"/>
              </a:solidFill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Lowers fuel loads to improve fire safety.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Assists elderly and low-income residents who may not afford or complete vegetation work.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Removes initial vegetation work costs for participants.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Enhances overall neighborhood safety.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</a:rPr>
              <a:t>Property Selection:</a:t>
            </a:r>
            <a:endParaRPr b="0" i="0" sz="1400" u="none" cap="none" strike="noStrike">
              <a:solidFill>
                <a:schemeClr val="dk1"/>
              </a:solidFill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Determined using multiple data sources to strategically target properties for fuel modification.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Priority given to residents unable to afford or perform the work themselves (typically elderly or low-income).</a:t>
            </a:r>
            <a:endParaRPr/>
          </a:p>
          <a:p>
            <a:pPr indent="-825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0" sz="1400" u="none" cap="none" strike="noStrike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</a:rPr>
              <a:t>Program Integration:</a:t>
            </a:r>
            <a:r>
              <a:rPr b="0" i="0" lang="en-US" sz="1400" u="none" cap="none" strike="noStrike">
                <a:solidFill>
                  <a:schemeClr val="dk1"/>
                </a:solidFill>
              </a:rPr>
              <a:t>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0" lang="en-US" sz="1400" u="none" cap="none" strike="noStrike">
                <a:solidFill>
                  <a:schemeClr val="dk1"/>
                </a:solidFill>
              </a:rPr>
              <a:t>Offered to residents with large parcels or drainages, often coordinated with roadside clearance projects.</a:t>
            </a:r>
            <a:endParaRPr/>
          </a:p>
        </p:txBody>
      </p:sp>
      <p:pic>
        <p:nvPicPr>
          <p:cNvPr id="242" name="Google Shape;242;p15" title="IMG_037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4225" y="1942384"/>
            <a:ext cx="3560951" cy="474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 title="Screenshot 2025-11-05 at 11.33.34.png"/>
          <p:cNvPicPr preferRelativeResize="0"/>
          <p:nvPr/>
        </p:nvPicPr>
        <p:blipFill rotWithShape="1">
          <a:blip r:embed="rId4">
            <a:alphaModFix/>
          </a:blip>
          <a:srcRect b="0" l="13118" r="2791" t="0"/>
          <a:stretch/>
        </p:blipFill>
        <p:spPr>
          <a:xfrm>
            <a:off x="73400" y="2065225"/>
            <a:ext cx="3496025" cy="45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 txBox="1"/>
          <p:nvPr/>
        </p:nvSpPr>
        <p:spPr>
          <a:xfrm>
            <a:off x="654725" y="1601825"/>
            <a:ext cx="3002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5"/>
          <p:cNvSpPr txBox="1"/>
          <p:nvPr/>
        </p:nvSpPr>
        <p:spPr>
          <a:xfrm>
            <a:off x="9814125" y="1379850"/>
            <a:ext cx="20634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182405" y="142304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6"/>
          <p:cNvSpPr txBox="1"/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"/>
              <a:buNone/>
            </a:pPr>
            <a:r>
              <a:rPr lang="en-US" sz="4200"/>
              <a:t>Large Scale Fuel Modification Projects</a:t>
            </a:r>
            <a:endParaRPr/>
          </a:p>
        </p:txBody>
      </p:sp>
      <p:sp>
        <p:nvSpPr>
          <p:cNvPr id="253" name="Google Shape;253;p16"/>
          <p:cNvSpPr/>
          <p:nvPr/>
        </p:nvSpPr>
        <p:spPr>
          <a:xfrm>
            <a:off x="640080" y="2586994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 txBox="1"/>
          <p:nvPr>
            <p:ph idx="2" type="body"/>
          </p:nvPr>
        </p:nvSpPr>
        <p:spPr>
          <a:xfrm>
            <a:off x="194553" y="2696072"/>
            <a:ext cx="5115624" cy="3625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/>
              <a:t>Typically conducted with neighboring jurisdictions or public works departments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1400"/>
              <a:t>Purpose: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Reduces fuel loads across both private and public properties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Lower neighborhood fire risks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Create safer and more accessible public spaces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1400"/>
              <a:t>Project Scope: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Typically, large-scale open space projects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Completed in partnership with other government agencies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1400"/>
              <a:t>Additional Benefits: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Enhance public access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Support broader community and environmental goals beyond fire risk reduction</a:t>
            </a:r>
            <a:endParaRPr/>
          </a:p>
        </p:txBody>
      </p:sp>
      <p:pic>
        <p:nvPicPr>
          <p:cNvPr descr="A view of a town from a hill&#10;&#10;AI-generated content may be incorrect." id="255" name="Google Shape;25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4275" r="10496" t="0"/>
          <a:stretch/>
        </p:blipFill>
        <p:spPr>
          <a:xfrm>
            <a:off x="5428034" y="10"/>
            <a:ext cx="676244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02734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94d63a291_1_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Questions?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2" name="Google Shape;262;g3994d63a291_1_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Thank you!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F4861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156082">
                  <a:alpha val="49411"/>
                </a:srgbClr>
              </a:gs>
              <a:gs pos="100000">
                <a:srgbClr val="0A3041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431"/>
                </a:srgbClr>
              </a:gs>
              <a:gs pos="6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43AFE2">
                  <a:alpha val="0"/>
                </a:srgbClr>
              </a:gs>
              <a:gs pos="39000">
                <a:srgbClr val="43AFE2">
                  <a:alpha val="0"/>
                </a:srgbClr>
              </a:gs>
              <a:gs pos="100000">
                <a:srgbClr val="0F4861">
                  <a:alpha val="25490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>
            <p:ph type="title"/>
          </p:nvPr>
        </p:nvSpPr>
        <p:spPr>
          <a:xfrm>
            <a:off x="112392" y="2699581"/>
            <a:ext cx="3813820" cy="307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Ross Valley Fire Department</a:t>
            </a:r>
            <a:endParaRPr/>
          </a:p>
        </p:txBody>
      </p:sp>
      <p:pic>
        <p:nvPicPr>
          <p:cNvPr descr="A blue and gold emblem with a flag and mountains&#10;&#10;AI-generated content may be incorrect." id="102" name="Google Shape;10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995" y="81363"/>
            <a:ext cx="2420613" cy="24206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3" name="Google Shape;103;p2"/>
          <p:cNvGraphicFramePr/>
          <p:nvPr/>
        </p:nvGraphicFramePr>
        <p:xfrm>
          <a:off x="4685833" y="2514125"/>
          <a:ext cx="3000000" cy="3000000"/>
        </p:xfrm>
        <a:graphic>
          <a:graphicData uri="http://schemas.openxmlformats.org/drawingml/2006/table">
            <a:tbl>
              <a:tblPr bandRow="1">
                <a:gradFill>
                  <a:gsLst>
                    <a:gs pos="0">
                      <a:srgbClr val="497390"/>
                    </a:gs>
                    <a:gs pos="50000">
                      <a:srgbClr val="0E6287"/>
                    </a:gs>
                    <a:gs pos="100000">
                      <a:srgbClr val="08587B"/>
                    </a:gs>
                  </a:gsLst>
                  <a:lin ang="5400000" scaled="0"/>
                </a:gradFill>
                <a:tableStyleId>{5EAA62A2-CA33-489E-92A4-2BDFB2983EE8}</a:tableStyleId>
              </a:tblPr>
              <a:tblGrid>
                <a:gridCol w="3429475"/>
                <a:gridCol w="3429475"/>
              </a:tblGrid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Properties Inspected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2,493   </a:t>
                      </a:r>
                      <a:r>
                        <a:rPr lang="en-US" sz="1200" u="none" cap="none" strike="noStrike"/>
                        <a:t>(70 did not receive a reinspection)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Re-Inspections Completed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2,338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Total Inspections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4,901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Engagement within 15 days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2,489 (50.77%)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title"/>
          </p:nvPr>
        </p:nvSpPr>
        <p:spPr>
          <a:xfrm>
            <a:off x="0" y="1907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10 Most Common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Defensible Space Items </a:t>
            </a:r>
            <a:endParaRPr/>
          </a:p>
        </p:txBody>
      </p:sp>
      <p:pic>
        <p:nvPicPr>
          <p:cNvPr descr="A blue and gold emblem with a flag and mountains&#10;&#10;AI-generated content may be incorrect."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72076" y="140985"/>
            <a:ext cx="1375298" cy="1375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ircle with white text and a mountain and fire&#10;&#10;AI-generated content may be incorrect." id="110" name="Google Shape;11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0007" y="464613"/>
            <a:ext cx="1232436" cy="12324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1" name="Google Shape;111;p3"/>
          <p:cNvGraphicFramePr/>
          <p:nvPr/>
        </p:nvGraphicFramePr>
        <p:xfrm>
          <a:off x="1874196" y="16970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{ACF7273F-A480-4317-AA17-7552DE53A0F2}</a:tableStyleId>
              </a:tblPr>
              <a:tblGrid>
                <a:gridCol w="4196275"/>
                <a:gridCol w="4196275"/>
              </a:tblGrid>
              <a:tr h="40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Hazard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Recorded Issues/Violations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Vegetation in Zone 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2,279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Ladder Fuels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813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Limbs Overhang Structure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672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Requires Limbing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326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Growth Near Roadway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Patio Furniture Cushions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373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Doormats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Leaf or Needle Litter on Ground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Grasses and Weeds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283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Rosemary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355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2" name="Google Shape;112;p3"/>
          <p:cNvSpPr/>
          <p:nvPr/>
        </p:nvSpPr>
        <p:spPr>
          <a:xfrm>
            <a:off x="3124200" y="23812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F4861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156082">
                  <a:alpha val="49411"/>
                </a:srgbClr>
              </a:gs>
              <a:gs pos="100000">
                <a:srgbClr val="0A3041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431"/>
                </a:srgbClr>
              </a:gs>
              <a:gs pos="6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43AFE2">
                  <a:alpha val="0"/>
                </a:srgbClr>
              </a:gs>
              <a:gs pos="39000">
                <a:srgbClr val="43AFE2">
                  <a:alpha val="0"/>
                </a:srgbClr>
              </a:gs>
              <a:gs pos="100000">
                <a:srgbClr val="0F4861">
                  <a:alpha val="25490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 txBox="1"/>
          <p:nvPr>
            <p:ph type="title"/>
          </p:nvPr>
        </p:nvSpPr>
        <p:spPr>
          <a:xfrm>
            <a:off x="660041" y="2767106"/>
            <a:ext cx="2880828" cy="307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Inspection Zones</a:t>
            </a:r>
            <a:endParaRPr/>
          </a:p>
        </p:txBody>
      </p:sp>
      <p:pic>
        <p:nvPicPr>
          <p:cNvPr descr="A map of a neighborhood&#10;&#10;AI-generated content may be incorrect." id="123" name="Google Shape;123;p4"/>
          <p:cNvPicPr preferRelativeResize="0"/>
          <p:nvPr/>
        </p:nvPicPr>
        <p:blipFill rotWithShape="1">
          <a:blip r:embed="rId3">
            <a:alphaModFix/>
          </a:blip>
          <a:srcRect b="2596" l="5302" r="3157" t="4849"/>
          <a:stretch/>
        </p:blipFill>
        <p:spPr>
          <a:xfrm>
            <a:off x="4227686" y="162624"/>
            <a:ext cx="7847148" cy="653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490"/>
                </a:srgbClr>
              </a:gs>
              <a:gs pos="100000">
                <a:srgbClr val="156082">
                  <a:alpha val="45490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156082">
                  <a:alpha val="28235"/>
                </a:srgbClr>
              </a:gs>
              <a:gs pos="2000">
                <a:srgbClr val="156082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35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 flipH="1" rot="5400000">
            <a:off x="-1410024" y="1353712"/>
            <a:ext cx="6858000" cy="40377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588"/>
                </a:srgbClr>
              </a:gs>
              <a:gs pos="100000">
                <a:srgbClr val="43AFE2">
                  <a:alpha val="10588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>
            <p:ph type="title"/>
          </p:nvPr>
        </p:nvSpPr>
        <p:spPr>
          <a:xfrm>
            <a:off x="355356" y="3009553"/>
            <a:ext cx="33270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Town of Fairfax</a:t>
            </a:r>
            <a:endParaRPr/>
          </a:p>
        </p:txBody>
      </p:sp>
      <p:pic>
        <p:nvPicPr>
          <p:cNvPr descr="A logo of a town of fairfax&#10;&#10;AI-generated content may be incorrect." id="135" name="Google Shape;1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740" y="107372"/>
            <a:ext cx="2610228" cy="2610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 neighborhood&#10;&#10;AI-generated content may be incorrect." id="136" name="Google Shape;136;p5"/>
          <p:cNvPicPr preferRelativeResize="0"/>
          <p:nvPr/>
        </p:nvPicPr>
        <p:blipFill rotWithShape="1">
          <a:blip r:embed="rId4">
            <a:alphaModFix/>
          </a:blip>
          <a:srcRect b="27777" l="5302" r="48893" t="4849"/>
          <a:stretch/>
        </p:blipFill>
        <p:spPr>
          <a:xfrm>
            <a:off x="4160054" y="1723180"/>
            <a:ext cx="4130975" cy="50030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" name="Google Shape;137;p5"/>
          <p:cNvGraphicFramePr/>
          <p:nvPr/>
        </p:nvGraphicFramePr>
        <p:xfrm>
          <a:off x="4751565" y="13007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{5EAA62A2-CA33-489E-92A4-2BDFB2983EE8}</a:tableStyleId>
              </a:tblPr>
              <a:tblGrid>
                <a:gridCol w="3528900"/>
                <a:gridCol w="3528900"/>
              </a:tblGrid>
              <a:tr h="33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Properties Inspected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1,652 </a:t>
                      </a:r>
                      <a:r>
                        <a:rPr lang="en-US" sz="1200" u="none" cap="none" strike="noStrike"/>
                        <a:t>(47 did not receive a reinspection)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Re-Inspections Completed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1,563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Total Inspections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3,262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Report Open Rate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1,694 (51.90%)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" name="Google Shape;142;p6"/>
          <p:cNvGraphicFramePr/>
          <p:nvPr/>
        </p:nvGraphicFramePr>
        <p:xfrm>
          <a:off x="1873790" y="19714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{ACF7273F-A480-4317-AA17-7552DE53A0F2}</a:tableStyleId>
              </a:tblPr>
              <a:tblGrid>
                <a:gridCol w="4222200"/>
                <a:gridCol w="4222200"/>
              </a:tblGrid>
              <a:tr h="39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Hazard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Recorded Issues/Violations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Vegetation in Zone 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1,439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Ladder Fuels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487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Limbs Overhang Structure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Requires Limbing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Patio Furniture Cushions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Doormats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205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 Combustibles Near Structure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186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Leaf or Needle Litter on Ground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311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Grasses and Weeds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237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Rosemary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232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3" name="Google Shape;143;p6"/>
          <p:cNvSpPr txBox="1"/>
          <p:nvPr>
            <p:ph type="title"/>
          </p:nvPr>
        </p:nvSpPr>
        <p:spPr>
          <a:xfrm>
            <a:off x="0" y="210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10 Most Common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Defensible Space Items </a:t>
            </a:r>
            <a:endParaRPr/>
          </a:p>
        </p:txBody>
      </p:sp>
      <p:pic>
        <p:nvPicPr>
          <p:cNvPr descr="A blue and gold emblem with a flag and mountains&#10;&#10;AI-generated content may be incorrect." id="144" name="Google Shape;1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72076" y="140985"/>
            <a:ext cx="1375298" cy="1375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ircle with white text and a mountain and fire&#10;&#10;AI-generated content may be incorrect." id="145" name="Google Shape;1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0007" y="464613"/>
            <a:ext cx="1232436" cy="123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7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F4861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156082">
                  <a:alpha val="49411"/>
                </a:srgbClr>
              </a:gs>
              <a:gs pos="100000">
                <a:srgbClr val="0A3041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431"/>
                </a:srgbClr>
              </a:gs>
              <a:gs pos="6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43AFE2">
                  <a:alpha val="0"/>
                </a:srgbClr>
              </a:gs>
              <a:gs pos="39000">
                <a:srgbClr val="43AFE2">
                  <a:alpha val="0"/>
                </a:srgbClr>
              </a:gs>
              <a:gs pos="100000">
                <a:srgbClr val="0F4861">
                  <a:alpha val="25490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7"/>
          <p:cNvSpPr txBox="1"/>
          <p:nvPr>
            <p:ph type="title"/>
          </p:nvPr>
        </p:nvSpPr>
        <p:spPr>
          <a:xfrm>
            <a:off x="455066" y="2949582"/>
            <a:ext cx="3228063" cy="307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Town of Ross</a:t>
            </a:r>
            <a:endParaRPr/>
          </a:p>
        </p:txBody>
      </p:sp>
      <p:pic>
        <p:nvPicPr>
          <p:cNvPr descr="A logo of a town of ross&#10;&#10;AI-generated content may be incorrect." id="156" name="Google Shape;156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6660" y="315189"/>
            <a:ext cx="1525283" cy="2186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 neighborhood&#10;&#10;AI-generated content may be incorrect." id="157" name="Google Shape;157;p7"/>
          <p:cNvPicPr preferRelativeResize="0"/>
          <p:nvPr/>
        </p:nvPicPr>
        <p:blipFill rotWithShape="1">
          <a:blip r:embed="rId4">
            <a:alphaModFix/>
          </a:blip>
          <a:srcRect b="2598" l="69473" r="3154" t="69244"/>
          <a:stretch/>
        </p:blipFill>
        <p:spPr>
          <a:xfrm>
            <a:off x="4482586" y="2269745"/>
            <a:ext cx="4974088" cy="42134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" name="Google Shape;158;p7"/>
          <p:cNvGraphicFramePr/>
          <p:nvPr/>
        </p:nvGraphicFramePr>
        <p:xfrm>
          <a:off x="5560723" y="374837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{5EAA62A2-CA33-489E-92A4-2BDFB2983EE8}</a:tableStyleId>
              </a:tblPr>
              <a:tblGrid>
                <a:gridCol w="3087025"/>
                <a:gridCol w="3087025"/>
              </a:tblGrid>
              <a:tr h="390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Properties Inspected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186 </a:t>
                      </a:r>
                      <a:r>
                        <a:rPr lang="en-US" sz="1200" u="none" cap="none" strike="noStrike"/>
                        <a:t>(18 did not receive a reinspection)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Re-Inspections Completed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168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Total Inspections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360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Report Open Rate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163 (45.10%)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" name="Google Shape;163;p8"/>
          <p:cNvGraphicFramePr/>
          <p:nvPr/>
        </p:nvGraphicFramePr>
        <p:xfrm>
          <a:off x="1899730" y="1964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{ACF7273F-A480-4317-AA17-7552DE53A0F2}</a:tableStyleId>
              </a:tblPr>
              <a:tblGrid>
                <a:gridCol w="4196275"/>
                <a:gridCol w="4196275"/>
              </a:tblGrid>
              <a:tr h="38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Hazard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Number of Recorded Issues/Violations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Vegetation in Zone 0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225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Ladder Fuels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114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Limbs Overhang Structure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Tree Requires Limbing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Growth Near Roadway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Doormats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Patio Furniture Cushions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Combustible Mulch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Rosemary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Broom Plants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800" u="none" cap="none" strike="noStrike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4" name="Google Shape;164;p8"/>
          <p:cNvSpPr/>
          <p:nvPr/>
        </p:nvSpPr>
        <p:spPr>
          <a:xfrm>
            <a:off x="3124200" y="23812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8"/>
          <p:cNvSpPr txBox="1"/>
          <p:nvPr>
            <p:ph type="title"/>
          </p:nvPr>
        </p:nvSpPr>
        <p:spPr>
          <a:xfrm>
            <a:off x="0" y="2101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10 Most Common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Defensible Space Items </a:t>
            </a:r>
            <a:endParaRPr/>
          </a:p>
        </p:txBody>
      </p:sp>
      <p:pic>
        <p:nvPicPr>
          <p:cNvPr descr="A blue and gold emblem with a flag and mountains&#10;&#10;AI-generated content may be incorrect." id="166" name="Google Shape;1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72076" y="140985"/>
            <a:ext cx="1375298" cy="1375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circle with white text and a mountain and fire&#10;&#10;AI-generated content may be incorrect." id="167" name="Google Shape;16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70007" y="464613"/>
            <a:ext cx="1232436" cy="123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F4861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156082">
                  <a:alpha val="49411"/>
                </a:srgbClr>
              </a:gs>
              <a:gs pos="100000">
                <a:srgbClr val="0A3041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431"/>
                </a:srgbClr>
              </a:gs>
              <a:gs pos="69000">
                <a:srgbClr val="156082">
                  <a:alpha val="0"/>
                </a:srgbClr>
              </a:gs>
              <a:gs pos="100000">
                <a:srgbClr val="156082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43AFE2">
                  <a:alpha val="0"/>
                </a:srgbClr>
              </a:gs>
              <a:gs pos="39000">
                <a:srgbClr val="43AFE2">
                  <a:alpha val="0"/>
                </a:srgbClr>
              </a:gs>
              <a:gs pos="100000">
                <a:srgbClr val="0F4861">
                  <a:alpha val="25490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 txBox="1"/>
          <p:nvPr>
            <p:ph type="title"/>
          </p:nvPr>
        </p:nvSpPr>
        <p:spPr>
          <a:xfrm>
            <a:off x="409311" y="2755765"/>
            <a:ext cx="3219981" cy="3071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Town of </a:t>
            </a:r>
            <a:b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San Anselmo</a:t>
            </a:r>
            <a:endParaRPr/>
          </a:p>
        </p:txBody>
      </p:sp>
      <p:pic>
        <p:nvPicPr>
          <p:cNvPr descr="A black and white logo&#10;&#10;AI-generated content may be incorrect." id="178" name="Google Shape;178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105" y="271607"/>
            <a:ext cx="3314681" cy="22125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A map of a neighborhood&#10;&#10;AI-generated content may be incorrect." id="179" name="Google Shape;179;p9"/>
          <p:cNvPicPr preferRelativeResize="0"/>
          <p:nvPr/>
        </p:nvPicPr>
        <p:blipFill rotWithShape="1">
          <a:blip r:embed="rId4">
            <a:alphaModFix/>
          </a:blip>
          <a:srcRect b="16268" l="44288" r="14009" t="55495"/>
          <a:stretch/>
        </p:blipFill>
        <p:spPr>
          <a:xfrm>
            <a:off x="4447915" y="2634917"/>
            <a:ext cx="6652242" cy="37086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0" name="Google Shape;180;p9"/>
          <p:cNvGraphicFramePr/>
          <p:nvPr/>
        </p:nvGraphicFramePr>
        <p:xfrm>
          <a:off x="5663821" y="478712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{5EAA62A2-CA33-489E-92A4-2BDFB2983EE8}</a:tableStyleId>
              </a:tblPr>
              <a:tblGrid>
                <a:gridCol w="3087025"/>
                <a:gridCol w="3087025"/>
              </a:tblGrid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Properties Inspected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650 </a:t>
                      </a:r>
                      <a:r>
                        <a:rPr lang="en-US" sz="1200" u="none" cap="none" strike="noStrike"/>
                        <a:t>(17 did not receive a reinspection)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Re-Inspections Completed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607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28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Total Inspections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1,274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1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Report Open Rate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627 (49.22%)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2025-10-09T20:34:50Z</dcterms:created>
  <dc:creator>Nicole Marcucci</dc:creator>
</cp:coreProperties>
</file>